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5" r:id="rId4"/>
  </p:sldMasterIdLst>
  <p:notesMasterIdLst>
    <p:notesMasterId r:id="rId13"/>
  </p:notesMasterIdLst>
  <p:handoutMasterIdLst>
    <p:handoutMasterId r:id="rId14"/>
  </p:handoutMasterIdLst>
  <p:sldIdLst>
    <p:sldId id="257" r:id="rId5"/>
    <p:sldId id="389" r:id="rId6"/>
    <p:sldId id="384" r:id="rId7"/>
    <p:sldId id="392" r:id="rId8"/>
    <p:sldId id="317" r:id="rId9"/>
    <p:sldId id="278" r:id="rId10"/>
    <p:sldId id="279" r:id="rId11"/>
    <p:sldId id="39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25" autoAdjust="0"/>
  </p:normalViewPr>
  <p:slideViewPr>
    <p:cSldViewPr snapToGrid="0">
      <p:cViewPr varScale="1">
        <p:scale>
          <a:sx n="59" d="100"/>
          <a:sy n="59" d="100"/>
        </p:scale>
        <p:origin x="72" y="144"/>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3/18/2024</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3</a:t>
            </a:fld>
            <a:endParaRPr lang="en-US"/>
          </a:p>
        </p:txBody>
      </p:sp>
    </p:spTree>
    <p:extLst>
      <p:ext uri="{BB962C8B-B14F-4D97-AF65-F5344CB8AC3E}">
        <p14:creationId xmlns:p14="http://schemas.microsoft.com/office/powerpoint/2010/main" val="210033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5</a:t>
            </a:fld>
            <a:endParaRPr lang="en-US"/>
          </a:p>
        </p:txBody>
      </p:sp>
    </p:spTree>
    <p:extLst>
      <p:ext uri="{BB962C8B-B14F-4D97-AF65-F5344CB8AC3E}">
        <p14:creationId xmlns:p14="http://schemas.microsoft.com/office/powerpoint/2010/main" val="1586550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613925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Tuesday, February 2, 20XX</a:t>
            </a:r>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33601136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925965900"/>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816979854"/>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52092755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Tuesday, February 2, 20XX</a:t>
            </a:r>
            <a:endParaRPr lang="en-US" dirty="0"/>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509240458"/>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Tuesday, February 2, 20XX</a:t>
            </a:r>
            <a:endParaRPr lang="en-US" dirty="0"/>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247869390"/>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75168360"/>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608280190"/>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2193334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38050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805888708"/>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481999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3918211655"/>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306086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08804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402951807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Tuesday, February 2, 20XX</a:t>
            </a:r>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59855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Tuesday, February 2, 20XX</a:t>
            </a:r>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p>
        </p:txBody>
      </p:sp>
      <p:sp>
        <p:nvSpPr>
          <p:cNvPr id="9" name="Slide Number Placeholder 8"/>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994758885"/>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r>
              <a:rPr lang="en-US"/>
              <a:t>Tuesday, February 2, 20XX</a:t>
            </a:r>
            <a:endParaRPr lang="en-US" dirty="0"/>
          </a:p>
        </p:txBody>
      </p:sp>
      <p:sp>
        <p:nvSpPr>
          <p:cNvPr id="5" name="Footer Placeholder 3"/>
          <p:cNvSpPr>
            <a:spLocks noGrp="1"/>
          </p:cNvSpPr>
          <p:nvPr>
            <p:ph type="ftr" sz="quarter" idx="11"/>
          </p:nvPr>
        </p:nvSpPr>
        <p:spPr/>
        <p:txBody>
          <a:bodyPr/>
          <a:lstStyle/>
          <a:p>
            <a:r>
              <a:rPr lang="en-US"/>
              <a:t>Sample Footer Text</a:t>
            </a:r>
            <a:endParaRPr lang="en-US" dirty="0"/>
          </a:p>
        </p:txBody>
      </p:sp>
      <p:sp>
        <p:nvSpPr>
          <p:cNvPr id="6" name="Slide Number Placeholder 4"/>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180100304"/>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Tuesday, February 2, 20XX</a:t>
            </a:r>
          </a:p>
        </p:txBody>
      </p:sp>
      <p:sp>
        <p:nvSpPr>
          <p:cNvPr id="5" name="Footer Placeholder 2"/>
          <p:cNvSpPr>
            <a:spLocks noGrp="1"/>
          </p:cNvSpPr>
          <p:nvPr>
            <p:ph type="ftr" sz="quarter" idx="11"/>
          </p:nvPr>
        </p:nvSpPr>
        <p:spPr/>
        <p:txBody>
          <a:bodyPr/>
          <a:lstStyle/>
          <a:p>
            <a:r>
              <a:rPr lang="en-US"/>
              <a:t>Sample Footer Text</a:t>
            </a:r>
          </a:p>
        </p:txBody>
      </p:sp>
      <p:sp>
        <p:nvSpPr>
          <p:cNvPr id="6"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4417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r>
              <a:rPr lang="en-US"/>
              <a:t>Tuesday, February 2, 20XX</a:t>
            </a:r>
          </a:p>
        </p:txBody>
      </p:sp>
      <p:sp>
        <p:nvSpPr>
          <p:cNvPr id="5" name="Footer Placeholder 5"/>
          <p:cNvSpPr>
            <a:spLocks noGrp="1"/>
          </p:cNvSpPr>
          <p:nvPr>
            <p:ph type="ftr" sz="quarter" idx="11"/>
          </p:nvPr>
        </p:nvSpPr>
        <p:spPr/>
        <p:txBody>
          <a:bodyPr/>
          <a:lstStyle/>
          <a:p>
            <a:r>
              <a:rPr lang="en-US"/>
              <a:t>Sample Footer Text</a:t>
            </a:r>
          </a:p>
        </p:txBody>
      </p:sp>
      <p:sp>
        <p:nvSpPr>
          <p:cNvPr id="6"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8806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Tuesday, February 2, 20XX</a:t>
            </a:r>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277667210"/>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r>
              <a:rPr lang="en-US"/>
              <a:t>Tuesday, February 2, 20XX</a:t>
            </a:r>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967727592"/>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61" r:id="rId23"/>
    <p:sldLayoutId id="2147483734" r:id="rId24"/>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452360" y="1051551"/>
            <a:ext cx="4739640" cy="2384898"/>
          </a:xfrm>
        </p:spPr>
        <p:txBody>
          <a:bodyPr anchor="b" anchorCtr="0">
            <a:normAutofit/>
          </a:bodyPr>
          <a:lstStyle/>
          <a:p>
            <a:pPr algn="l"/>
            <a:r>
              <a:rPr lang="en-US" sz="4800" b="1" i="0" dirty="0">
                <a:solidFill>
                  <a:schemeClr val="tx1"/>
                </a:solidFill>
                <a:effectLst/>
                <a:latin typeface="Times New Roman" panose="02020603050405020304" pitchFamily="18" charset="0"/>
                <a:cs typeface="Times New Roman" panose="02020603050405020304" pitchFamily="18" charset="0"/>
              </a:rPr>
              <a:t>Campylobacter</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13" b="13"/>
          <a:stretch/>
        </p:blipFill>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99413" y="4135120"/>
            <a:ext cx="3565524" cy="1165543"/>
          </a:xfrm>
        </p:spPr>
        <p:txBody>
          <a:bodyPr>
            <a:normAutofit/>
          </a:bodyPr>
          <a:lstStyle/>
          <a:p>
            <a:r>
              <a:rPr lang="en-US" sz="2400" dirty="0">
                <a:latin typeface="Times New Roman" panose="02020603050405020304" pitchFamily="18" charset="0"/>
                <a:cs typeface="Times New Roman" panose="02020603050405020304" pitchFamily="18" charset="0"/>
              </a:rPr>
              <a:t>Assist. Prof. Dr. Hussein </a:t>
            </a:r>
            <a:r>
              <a:rPr lang="en-US" sz="2400" dirty="0" err="1">
                <a:latin typeface="Times New Roman" panose="02020603050405020304" pitchFamily="18" charset="0"/>
                <a:cs typeface="Times New Roman" panose="02020603050405020304" pitchFamily="18" charset="0"/>
              </a:rPr>
              <a:t>ALNaji</a:t>
            </a: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52814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p:txBody>
          <a:bodyPr/>
          <a:lstStyle/>
          <a:p>
            <a:fld id="{DBA1B0FB-D917-4C8C-928F-313BD683BF39}" type="slidenum">
              <a:rPr lang="en-US" smtClean="0"/>
              <a:pPr/>
              <a:t>2</a:t>
            </a:fld>
            <a:endParaRPr lang="en-US"/>
          </a:p>
        </p:txBody>
      </p:sp>
      <p:sp>
        <p:nvSpPr>
          <p:cNvPr id="6" name="Title 5">
            <a:extLst>
              <a:ext uri="{FF2B5EF4-FFF2-40B4-BE49-F238E27FC236}">
                <a16:creationId xmlns:a16="http://schemas.microsoft.com/office/drawing/2014/main" id="{7A44026D-F0B2-E9F7-B4FE-919B0986AF16}"/>
              </a:ext>
            </a:extLst>
          </p:cNvPr>
          <p:cNvSpPr>
            <a:spLocks noGrp="1"/>
          </p:cNvSpPr>
          <p:nvPr>
            <p:ph type="title"/>
          </p:nvPr>
        </p:nvSpPr>
        <p:spPr>
          <a:xfrm>
            <a:off x="101600" y="182880"/>
            <a:ext cx="6817360" cy="5994400"/>
          </a:xfrm>
        </p:spPr>
        <p:txBody>
          <a:bodyPr/>
          <a:lstStyle/>
          <a:p>
            <a:pPr algn="just">
              <a:lnSpc>
                <a:spcPct val="150000"/>
              </a:lnSpc>
            </a:pPr>
            <a:r>
              <a:rPr lang="en-US" sz="2400" dirty="0">
                <a:latin typeface="Times New Roman" panose="02020603050405020304" pitchFamily="18" charset="0"/>
                <a:cs typeface="Times New Roman" panose="02020603050405020304" pitchFamily="18" charset="0"/>
              </a:rPr>
              <a:t>Globally, Campylobacter spp. is a common zoonotic pathogen of significant veterinary and public health concern. It is the causative agent of campylobacteriosis, a gastrointestinal disease that has been increasing in incidence over the last decade.</a:t>
            </a:r>
            <a:br>
              <a:rPr lang="en-US" sz="2400" dirty="0">
                <a:latin typeface="Times New Roman" panose="02020603050405020304" pitchFamily="18" charset="0"/>
                <a:cs typeface="Times New Roman" panose="02020603050405020304" pitchFamily="18" charset="0"/>
              </a:rPr>
            </a:br>
            <a:r>
              <a:rPr lang="en-US" sz="2400" i="1" dirty="0">
                <a:latin typeface="Times New Roman" panose="02020603050405020304" pitchFamily="18" charset="0"/>
                <a:cs typeface="Times New Roman" panose="02020603050405020304" pitchFamily="18" charset="0"/>
              </a:rPr>
              <a:t>Campylobacter spp. are ubiquitous; they are found in humans and many animal species, although some clonal complexes are more commonly associated with certain hosts. C. </a:t>
            </a:r>
            <a:r>
              <a:rPr lang="en-US" sz="2400" i="1" dirty="0" err="1">
                <a:latin typeface="Times New Roman" panose="02020603050405020304" pitchFamily="18" charset="0"/>
                <a:cs typeface="Times New Roman" panose="02020603050405020304" pitchFamily="18" charset="0"/>
              </a:rPr>
              <a:t>jejuni</a:t>
            </a:r>
            <a:r>
              <a:rPr lang="en-US" sz="2400" i="1" dirty="0">
                <a:latin typeface="Times New Roman" panose="02020603050405020304" pitchFamily="18" charset="0"/>
                <a:cs typeface="Times New Roman" panose="02020603050405020304" pitchFamily="18" charset="0"/>
              </a:rPr>
              <a:t> and C. coli can infect cattle, sheep, chickens, turkeys, dogs, cats, mink,</a:t>
            </a:r>
            <a:br>
              <a:rPr lang="en-US" sz="2400" i="1" dirty="0">
                <a:latin typeface="Times New Roman" panose="02020603050405020304" pitchFamily="18" charset="0"/>
                <a:cs typeface="Times New Roman" panose="02020603050405020304" pitchFamily="18" charset="0"/>
              </a:rPr>
            </a:br>
            <a:r>
              <a:rPr lang="en-US" sz="2400" i="1" dirty="0">
                <a:latin typeface="Times New Roman" panose="02020603050405020304" pitchFamily="18" charset="0"/>
                <a:cs typeface="Times New Roman" panose="02020603050405020304" pitchFamily="18" charset="0"/>
              </a:rPr>
              <a:t>ferrets, pigs, non-human primates and other species.</a:t>
            </a:r>
          </a:p>
        </p:txBody>
      </p:sp>
      <p:pic>
        <p:nvPicPr>
          <p:cNvPr id="3" name="Picture 2">
            <a:extLst>
              <a:ext uri="{FF2B5EF4-FFF2-40B4-BE49-F238E27FC236}">
                <a16:creationId xmlns:a16="http://schemas.microsoft.com/office/drawing/2014/main" id="{7C342C73-6116-63A3-1433-F98084A1A29B}"/>
              </a:ext>
            </a:extLst>
          </p:cNvPr>
          <p:cNvPicPr>
            <a:picLocks noChangeAspect="1"/>
          </p:cNvPicPr>
          <p:nvPr/>
        </p:nvPicPr>
        <p:blipFill>
          <a:blip r:embed="rId2"/>
          <a:stretch>
            <a:fillRect/>
          </a:stretch>
        </p:blipFill>
        <p:spPr>
          <a:xfrm>
            <a:off x="6990080" y="0"/>
            <a:ext cx="5201920" cy="6858000"/>
          </a:xfrm>
          <a:prstGeom prst="rect">
            <a:avLst/>
          </a:prstGeom>
          <a:ln>
            <a:noFill/>
          </a:ln>
          <a:effectLst>
            <a:softEdge rad="112500"/>
          </a:effectLst>
        </p:spPr>
      </p:pic>
    </p:spTree>
    <p:extLst>
      <p:ext uri="{BB962C8B-B14F-4D97-AF65-F5344CB8AC3E}">
        <p14:creationId xmlns:p14="http://schemas.microsoft.com/office/powerpoint/2010/main" val="231323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90CCA03-E4C8-0436-7464-D05BB7098BE2}"/>
              </a:ext>
            </a:extLst>
          </p:cNvPr>
          <p:cNvSpPr txBox="1"/>
          <p:nvPr/>
        </p:nvSpPr>
        <p:spPr>
          <a:xfrm>
            <a:off x="71121" y="136436"/>
            <a:ext cx="6675119" cy="5658280"/>
          </a:xfrm>
          <a:prstGeom prst="rect">
            <a:avLst/>
          </a:prstGeom>
          <a:noFill/>
        </p:spPr>
        <p:txBody>
          <a:bodyPr wrap="square">
            <a:spAutoFit/>
          </a:bodyPr>
          <a:lstStyle/>
          <a:p>
            <a:pPr algn="just">
              <a:lnSpc>
                <a:spcPct val="150000"/>
              </a:lnSpc>
            </a:pPr>
            <a:r>
              <a:rPr lang="en-US" sz="2800" b="1" i="0" dirty="0">
                <a:effectLst/>
                <a:latin typeface="Times New Roman" panose="02020603050405020304" pitchFamily="18" charset="0"/>
                <a:cs typeface="Times New Roman" panose="02020603050405020304" pitchFamily="18" charset="0"/>
              </a:rPr>
              <a:t>Transmission and spread</a:t>
            </a:r>
          </a:p>
          <a:p>
            <a:pPr algn="just">
              <a:lnSpc>
                <a:spcPct val="150000"/>
              </a:lnSpc>
            </a:pPr>
            <a:r>
              <a:rPr lang="en-US" sz="2400" dirty="0">
                <a:latin typeface="Times New Roman" panose="02020603050405020304" pitchFamily="18" charset="0"/>
                <a:cs typeface="Times New Roman" panose="02020603050405020304" pitchFamily="18" charset="0"/>
              </a:rPr>
              <a:t>1- The main route of transmission is generally believed to be foodborne, via undercooked meat and meat products, as well as raw or contaminated milk..</a:t>
            </a:r>
          </a:p>
          <a:p>
            <a:pPr algn="just">
              <a:lnSpc>
                <a:spcPct val="150000"/>
              </a:lnSpc>
            </a:pPr>
            <a:r>
              <a:rPr lang="en-US" sz="2400" dirty="0">
                <a:latin typeface="Times New Roman" panose="02020603050405020304" pitchFamily="18" charset="0"/>
                <a:cs typeface="Times New Roman" panose="02020603050405020304" pitchFamily="18" charset="0"/>
              </a:rPr>
              <a:t>2- Contaminated water or ice is also a source of infection. </a:t>
            </a:r>
          </a:p>
          <a:p>
            <a:pPr algn="just">
              <a:lnSpc>
                <a:spcPct val="150000"/>
              </a:lnSpc>
            </a:pPr>
            <a:r>
              <a:rPr lang="en-US" sz="2400" dirty="0">
                <a:latin typeface="Times New Roman" panose="02020603050405020304" pitchFamily="18" charset="0"/>
                <a:cs typeface="Times New Roman" panose="02020603050405020304" pitchFamily="18" charset="0"/>
              </a:rPr>
              <a:t>3- Carcasses or meat are contaminated by Campylobacter from </a:t>
            </a:r>
            <a:r>
              <a:rPr lang="en-US" sz="2400" dirty="0" err="1">
                <a:latin typeface="Times New Roman" panose="02020603050405020304" pitchFamily="18" charset="0"/>
                <a:cs typeface="Times New Roman" panose="02020603050405020304" pitchFamily="18" charset="0"/>
              </a:rPr>
              <a:t>faeces</a:t>
            </a:r>
            <a:r>
              <a:rPr lang="en-US" sz="2400" dirty="0">
                <a:latin typeface="Times New Roman" panose="02020603050405020304" pitchFamily="18" charset="0"/>
                <a:cs typeface="Times New Roman" panose="02020603050405020304" pitchFamily="18" charset="0"/>
              </a:rPr>
              <a:t> during slaughtering.</a:t>
            </a:r>
          </a:p>
          <a:p>
            <a:pPr algn="just">
              <a:lnSpc>
                <a:spcPct val="150000"/>
              </a:lnSpc>
            </a:pPr>
            <a:r>
              <a:rPr lang="en-US" sz="2400" dirty="0">
                <a:latin typeface="Times New Roman" panose="02020603050405020304" pitchFamily="18" charset="0"/>
                <a:cs typeface="Times New Roman" panose="02020603050405020304" pitchFamily="18" charset="0"/>
              </a:rPr>
              <a:t>4- Wild rodents and insects such as houseflies may be mechanical vectors.</a:t>
            </a:r>
          </a:p>
        </p:txBody>
      </p:sp>
      <p:pic>
        <p:nvPicPr>
          <p:cNvPr id="2" name="Picture 1">
            <a:extLst>
              <a:ext uri="{FF2B5EF4-FFF2-40B4-BE49-F238E27FC236}">
                <a16:creationId xmlns:a16="http://schemas.microsoft.com/office/drawing/2014/main" id="{2CE62DA0-B806-BF58-569B-B1B6CC0395E6}"/>
              </a:ext>
            </a:extLst>
          </p:cNvPr>
          <p:cNvPicPr>
            <a:picLocks noChangeAspect="1"/>
          </p:cNvPicPr>
          <p:nvPr/>
        </p:nvPicPr>
        <p:blipFill>
          <a:blip r:embed="rId3"/>
          <a:stretch>
            <a:fillRect/>
          </a:stretch>
        </p:blipFill>
        <p:spPr>
          <a:xfrm>
            <a:off x="6746240" y="0"/>
            <a:ext cx="5445760" cy="6858000"/>
          </a:xfrm>
          <a:prstGeom prst="rect">
            <a:avLst/>
          </a:prstGeom>
          <a:ln>
            <a:noFill/>
          </a:ln>
          <a:effectLst>
            <a:softEdge rad="112500"/>
          </a:effectLst>
        </p:spPr>
      </p:pic>
    </p:spTree>
    <p:extLst>
      <p:ext uri="{BB962C8B-B14F-4D97-AF65-F5344CB8AC3E}">
        <p14:creationId xmlns:p14="http://schemas.microsoft.com/office/powerpoint/2010/main" val="2158886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59A9F7-59A4-AAE1-D029-0188621B1330}"/>
              </a:ext>
            </a:extLst>
          </p:cNvPr>
          <p:cNvSpPr>
            <a:spLocks noGrp="1"/>
          </p:cNvSpPr>
          <p:nvPr>
            <p:ph type="sldNum" sz="quarter" idx="12"/>
          </p:nvPr>
        </p:nvSpPr>
        <p:spPr/>
        <p:txBody>
          <a:bodyPr/>
          <a:lstStyle/>
          <a:p>
            <a:fld id="{DBA1B0FB-D917-4C8C-928F-313BD683BF39}" type="slidenum">
              <a:rPr lang="en-US" smtClean="0"/>
              <a:t>4</a:t>
            </a:fld>
            <a:endParaRPr lang="en-US"/>
          </a:p>
        </p:txBody>
      </p:sp>
      <p:pic>
        <p:nvPicPr>
          <p:cNvPr id="2" name="Picture 1">
            <a:extLst>
              <a:ext uri="{FF2B5EF4-FFF2-40B4-BE49-F238E27FC236}">
                <a16:creationId xmlns:a16="http://schemas.microsoft.com/office/drawing/2014/main" id="{72308E32-F887-EAED-754E-1C97676B919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29311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217951-A638-7A64-BDC6-75DA7630F972}"/>
              </a:ext>
            </a:extLst>
          </p:cNvPr>
          <p:cNvSpPr txBox="1"/>
          <p:nvPr/>
        </p:nvSpPr>
        <p:spPr>
          <a:xfrm>
            <a:off x="203200" y="247134"/>
            <a:ext cx="8036560" cy="6212278"/>
          </a:xfrm>
          <a:prstGeom prst="rect">
            <a:avLst/>
          </a:prstGeom>
          <a:noFill/>
        </p:spPr>
        <p:txBody>
          <a:bodyPr wrap="square">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Symptoms </a:t>
            </a:r>
          </a:p>
          <a:p>
            <a:pPr algn="just">
              <a:lnSpc>
                <a:spcPct val="150000"/>
              </a:lnSpc>
            </a:pPr>
            <a:r>
              <a:rPr lang="en-US" sz="2400" dirty="0">
                <a:latin typeface="Times New Roman" panose="02020603050405020304" pitchFamily="18" charset="0"/>
                <a:cs typeface="Times New Roman" panose="02020603050405020304" pitchFamily="18" charset="0"/>
              </a:rPr>
              <a:t>1- The onset of disease symptoms usually occurs 2 to 5 days after infection with the bacteria, but can range from 1 to 10 days.</a:t>
            </a:r>
          </a:p>
          <a:p>
            <a:pPr algn="just">
              <a:lnSpc>
                <a:spcPct val="150000"/>
              </a:lnSpc>
            </a:pPr>
            <a:r>
              <a:rPr lang="en-US" sz="2400" dirty="0">
                <a:latin typeface="Times New Roman" panose="02020603050405020304" pitchFamily="18" charset="0"/>
                <a:cs typeface="Times New Roman" panose="02020603050405020304" pitchFamily="18" charset="0"/>
              </a:rPr>
              <a:t>2- The most common clinical symptoms of Campylobacter infections include </a:t>
            </a:r>
            <a:r>
              <a:rPr lang="en-US" sz="2400" dirty="0" err="1">
                <a:latin typeface="Times New Roman" panose="02020603050405020304" pitchFamily="18" charset="0"/>
                <a:cs typeface="Times New Roman" panose="02020603050405020304" pitchFamily="18" charset="0"/>
              </a:rPr>
              <a:t>diarrhoea</a:t>
            </a:r>
            <a:r>
              <a:rPr lang="en-US" sz="2400" dirty="0">
                <a:latin typeface="Times New Roman" panose="02020603050405020304" pitchFamily="18" charset="0"/>
                <a:cs typeface="Times New Roman" panose="02020603050405020304" pitchFamily="18" charset="0"/>
              </a:rPr>
              <a:t> (frequently bloody), abdominal pain, fever, headache, nausea, and/or vomiting. The symptoms typically last 3 to 6 days.</a:t>
            </a:r>
          </a:p>
          <a:p>
            <a:pPr algn="just">
              <a:lnSpc>
                <a:spcPct val="150000"/>
              </a:lnSpc>
            </a:pPr>
            <a:r>
              <a:rPr lang="en-US" sz="2400" dirty="0">
                <a:latin typeface="Times New Roman" panose="02020603050405020304" pitchFamily="18" charset="0"/>
                <a:cs typeface="Times New Roman" panose="02020603050405020304" pitchFamily="18" charset="0"/>
              </a:rPr>
              <a:t>3- Complications such as </a:t>
            </a:r>
            <a:r>
              <a:rPr lang="en-US" sz="2400" dirty="0" err="1">
                <a:latin typeface="Times New Roman" panose="02020603050405020304" pitchFamily="18" charset="0"/>
                <a:cs typeface="Times New Roman" panose="02020603050405020304" pitchFamily="18" charset="0"/>
              </a:rPr>
              <a:t>bacteraemia</a:t>
            </a:r>
            <a:r>
              <a:rPr lang="en-US" sz="2400" dirty="0">
                <a:latin typeface="Times New Roman" panose="02020603050405020304" pitchFamily="18" charset="0"/>
                <a:cs typeface="Times New Roman" panose="02020603050405020304" pitchFamily="18" charset="0"/>
              </a:rPr>
              <a:t> (presence of bacteria in the blood), hepatitis, pancreatitis (infections of liver and pancreas, respectively), Arthritis and neurological signs. </a:t>
            </a:r>
          </a:p>
        </p:txBody>
      </p:sp>
      <p:pic>
        <p:nvPicPr>
          <p:cNvPr id="2" name="Picture 1">
            <a:extLst>
              <a:ext uri="{FF2B5EF4-FFF2-40B4-BE49-F238E27FC236}">
                <a16:creationId xmlns:a16="http://schemas.microsoft.com/office/drawing/2014/main" id="{84273EA5-A6A9-8C32-005B-37794EAA64F0}"/>
              </a:ext>
            </a:extLst>
          </p:cNvPr>
          <p:cNvPicPr>
            <a:picLocks noChangeAspect="1"/>
          </p:cNvPicPr>
          <p:nvPr/>
        </p:nvPicPr>
        <p:blipFill>
          <a:blip r:embed="rId3"/>
          <a:stretch>
            <a:fillRect/>
          </a:stretch>
        </p:blipFill>
        <p:spPr>
          <a:xfrm>
            <a:off x="8239760" y="0"/>
            <a:ext cx="3952240" cy="6858000"/>
          </a:xfrm>
          <a:prstGeom prst="rect">
            <a:avLst/>
          </a:prstGeom>
          <a:ln>
            <a:noFill/>
          </a:ln>
          <a:effectLst>
            <a:softEdge rad="112500"/>
          </a:effectLst>
        </p:spPr>
      </p:pic>
    </p:spTree>
    <p:extLst>
      <p:ext uri="{BB962C8B-B14F-4D97-AF65-F5344CB8AC3E}">
        <p14:creationId xmlns:p14="http://schemas.microsoft.com/office/powerpoint/2010/main" val="560021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BA4C78-85B3-FDD3-BB04-14E8BFAFEAAA}"/>
              </a:ext>
            </a:extLst>
          </p:cNvPr>
          <p:cNvSpPr txBox="1"/>
          <p:nvPr/>
        </p:nvSpPr>
        <p:spPr>
          <a:xfrm>
            <a:off x="172720" y="0"/>
            <a:ext cx="6136640" cy="6673943"/>
          </a:xfrm>
          <a:prstGeom prst="rect">
            <a:avLst/>
          </a:prstGeom>
          <a:noFill/>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Diagnostic Tests</a:t>
            </a:r>
          </a:p>
          <a:p>
            <a:pPr algn="just">
              <a:lnSpc>
                <a:spcPct val="150000"/>
              </a:lnSpc>
            </a:pPr>
            <a:r>
              <a:rPr lang="en-US" sz="2400" dirty="0">
                <a:latin typeface="Times New Roman" panose="02020603050405020304" pitchFamily="18" charset="0"/>
                <a:cs typeface="Times New Roman" panose="02020603050405020304" pitchFamily="18" charset="0"/>
              </a:rPr>
              <a:t>1- A presumptive diagnosis can be made by direct microscopic (e.g., darkfield) observation.</a:t>
            </a:r>
          </a:p>
          <a:p>
            <a:pPr algn="just">
              <a:lnSpc>
                <a:spcPct val="150000"/>
              </a:lnSpc>
            </a:pPr>
            <a:r>
              <a:rPr lang="en-US" sz="2400" dirty="0">
                <a:latin typeface="Times New Roman" panose="02020603050405020304" pitchFamily="18" charset="0"/>
                <a:cs typeface="Times New Roman" panose="02020603050405020304" pitchFamily="18" charset="0"/>
              </a:rPr>
              <a:t>2-Definitive diagnosis is by culture and identification. </a:t>
            </a:r>
          </a:p>
          <a:p>
            <a:pPr algn="just">
              <a:lnSpc>
                <a:spcPct val="150000"/>
              </a:lnSpc>
            </a:pPr>
            <a:r>
              <a:rPr lang="en-US" sz="2400" dirty="0">
                <a:latin typeface="Times New Roman" panose="02020603050405020304" pitchFamily="18" charset="0"/>
                <a:cs typeface="Times New Roman" panose="02020603050405020304" pitchFamily="18" charset="0"/>
              </a:rPr>
              <a:t>3-Feces or (rarely) blood cultures are used for diagnosis.</a:t>
            </a:r>
          </a:p>
          <a:p>
            <a:pPr algn="just">
              <a:lnSpc>
                <a:spcPct val="150000"/>
              </a:lnSpc>
            </a:pPr>
            <a:r>
              <a:rPr lang="en-US" sz="2400" dirty="0">
                <a:latin typeface="Times New Roman" panose="02020603050405020304" pitchFamily="18" charset="0"/>
                <a:cs typeface="Times New Roman" panose="02020603050405020304" pitchFamily="18" charset="0"/>
              </a:rPr>
              <a:t>4-  PCR-based techniques utilizing human stool enable rapid detection or culture confirmation. </a:t>
            </a:r>
          </a:p>
          <a:p>
            <a:pPr algn="just">
              <a:lnSpc>
                <a:spcPct val="150000"/>
              </a:lnSpc>
            </a:pPr>
            <a:r>
              <a:rPr lang="en-US" sz="2400" dirty="0">
                <a:latin typeface="Times New Roman" panose="02020603050405020304" pitchFamily="18" charset="0"/>
                <a:cs typeface="Times New Roman" panose="02020603050405020304" pitchFamily="18" charset="0"/>
              </a:rPr>
              <a:t>5- A number of serologic assays have been developed, but most are not available for routine diagnostic use. </a:t>
            </a:r>
          </a:p>
        </p:txBody>
      </p:sp>
      <p:pic>
        <p:nvPicPr>
          <p:cNvPr id="2" name="Picture 1">
            <a:extLst>
              <a:ext uri="{FF2B5EF4-FFF2-40B4-BE49-F238E27FC236}">
                <a16:creationId xmlns:a16="http://schemas.microsoft.com/office/drawing/2014/main" id="{120964A6-BF71-FF94-12E3-C004EBEFC532}"/>
              </a:ext>
            </a:extLst>
          </p:cNvPr>
          <p:cNvPicPr>
            <a:picLocks noChangeAspect="1"/>
          </p:cNvPicPr>
          <p:nvPr/>
        </p:nvPicPr>
        <p:blipFill>
          <a:blip r:embed="rId2"/>
          <a:stretch>
            <a:fillRect/>
          </a:stretch>
        </p:blipFill>
        <p:spPr>
          <a:xfrm>
            <a:off x="6187440" y="0"/>
            <a:ext cx="6004560" cy="6858000"/>
          </a:xfrm>
          <a:prstGeom prst="rect">
            <a:avLst/>
          </a:prstGeom>
          <a:ln>
            <a:noFill/>
          </a:ln>
          <a:effectLst>
            <a:softEdge rad="112500"/>
          </a:effectLst>
        </p:spPr>
      </p:pic>
    </p:spTree>
    <p:extLst>
      <p:ext uri="{BB962C8B-B14F-4D97-AF65-F5344CB8AC3E}">
        <p14:creationId xmlns:p14="http://schemas.microsoft.com/office/powerpoint/2010/main" val="2496947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A800FD-04AB-AF76-5D92-CA84A166DC97}"/>
              </a:ext>
            </a:extLst>
          </p:cNvPr>
          <p:cNvSpPr txBox="1"/>
          <p:nvPr/>
        </p:nvSpPr>
        <p:spPr>
          <a:xfrm>
            <a:off x="111760" y="535023"/>
            <a:ext cx="6675120" cy="6119945"/>
          </a:xfrm>
          <a:prstGeom prst="rect">
            <a:avLst/>
          </a:prstGeom>
          <a:noFill/>
        </p:spPr>
        <p:txBody>
          <a:bodyPr wrap="square">
            <a:spAutoFit/>
          </a:bodyPr>
          <a:lstStyle/>
          <a:p>
            <a:pPr algn="just">
              <a:lnSpc>
                <a:spcPct val="150000"/>
              </a:lnSpc>
            </a:pPr>
            <a:r>
              <a:rPr lang="en-US" sz="2400" b="0" i="0" dirty="0">
                <a:effectLst/>
                <a:latin typeface="Times New Roman" panose="02020603050405020304" pitchFamily="18" charset="0"/>
                <a:cs typeface="Times New Roman" panose="02020603050405020304" pitchFamily="18" charset="0"/>
              </a:rPr>
              <a:t>1- Prevention is based on control measures at all stages of the food chain, from agricultural production on a farm, to processing, manufacturing and preparation of foods both commercially and domestically.</a:t>
            </a:r>
          </a:p>
          <a:p>
            <a:pPr algn="just">
              <a:lnSpc>
                <a:spcPct val="150000"/>
              </a:lnSpc>
            </a:pPr>
            <a:r>
              <a:rPr lang="en-US" sz="2400" dirty="0">
                <a:latin typeface="Times New Roman" panose="02020603050405020304" pitchFamily="18" charset="0"/>
                <a:cs typeface="Times New Roman" panose="02020603050405020304" pitchFamily="18" charset="0"/>
              </a:rPr>
              <a:t>2- Good hygienic slaughtering practices reduce the contamination of carcasses by </a:t>
            </a:r>
            <a:r>
              <a:rPr lang="en-US" sz="2400" dirty="0" err="1">
                <a:latin typeface="Times New Roman" panose="02020603050405020304" pitchFamily="18" charset="0"/>
                <a:cs typeface="Times New Roman" panose="02020603050405020304" pitchFamily="18" charset="0"/>
              </a:rPr>
              <a:t>faeces</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b="0" i="0" dirty="0">
                <a:effectLst/>
                <a:latin typeface="Times New Roman" panose="02020603050405020304" pitchFamily="18" charset="0"/>
                <a:cs typeface="Times New Roman" panose="02020603050405020304" pitchFamily="18" charset="0"/>
              </a:rPr>
              <a:t>3- Bactericidal treatment, such as heating (for example, cooking or pasteurization) or irradiation.</a:t>
            </a:r>
          </a:p>
          <a:p>
            <a:pPr algn="just">
              <a:lnSpc>
                <a:spcPct val="150000"/>
              </a:lnSpc>
            </a:pPr>
            <a:r>
              <a:rPr lang="en-US" sz="2400" dirty="0">
                <a:latin typeface="Times New Roman" panose="02020603050405020304" pitchFamily="18" charset="0"/>
                <a:cs typeface="Times New Roman" panose="02020603050405020304" pitchFamily="18" charset="0"/>
              </a:rPr>
              <a:t>4- Sick animals, such as puppies, kittens, or livestock, should be kept away from children.</a:t>
            </a:r>
            <a:endParaRPr lang="en-US" sz="2400" b="0" i="0" dirty="0">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72D6C75-4870-AF1C-785F-D9A99A4D95DC}"/>
              </a:ext>
            </a:extLst>
          </p:cNvPr>
          <p:cNvSpPr txBox="1"/>
          <p:nvPr/>
        </p:nvSpPr>
        <p:spPr>
          <a:xfrm>
            <a:off x="111760" y="124042"/>
            <a:ext cx="6096000" cy="523220"/>
          </a:xfrm>
          <a:prstGeom prst="rect">
            <a:avLst/>
          </a:prstGeom>
          <a:noFill/>
        </p:spPr>
        <p:txBody>
          <a:bodyPr wrap="square">
            <a:spAutoFit/>
          </a:bodyPr>
          <a:lstStyle/>
          <a:p>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Prevention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lang="en-US" dirty="0"/>
          </a:p>
        </p:txBody>
      </p:sp>
      <p:pic>
        <p:nvPicPr>
          <p:cNvPr id="2" name="Picture 1">
            <a:extLst>
              <a:ext uri="{FF2B5EF4-FFF2-40B4-BE49-F238E27FC236}">
                <a16:creationId xmlns:a16="http://schemas.microsoft.com/office/drawing/2014/main" id="{6C1DA129-CAFE-F3C9-F650-32536C98AA20}"/>
              </a:ext>
            </a:extLst>
          </p:cNvPr>
          <p:cNvPicPr>
            <a:picLocks noChangeAspect="1"/>
          </p:cNvPicPr>
          <p:nvPr/>
        </p:nvPicPr>
        <p:blipFill>
          <a:blip r:embed="rId2"/>
          <a:stretch>
            <a:fillRect/>
          </a:stretch>
        </p:blipFill>
        <p:spPr>
          <a:xfrm>
            <a:off x="6786880" y="0"/>
            <a:ext cx="5405120" cy="6858000"/>
          </a:xfrm>
          <a:prstGeom prst="rect">
            <a:avLst/>
          </a:prstGeom>
          <a:ln>
            <a:noFill/>
          </a:ln>
          <a:effectLst>
            <a:softEdge rad="112500"/>
          </a:effectLst>
        </p:spPr>
      </p:pic>
    </p:spTree>
    <p:extLst>
      <p:ext uri="{BB962C8B-B14F-4D97-AF65-F5344CB8AC3E}">
        <p14:creationId xmlns:p14="http://schemas.microsoft.com/office/powerpoint/2010/main" val="395518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6CCA0-83D5-78BD-3A8E-DE8570B308F7}"/>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AEE10E27-12B9-8C9B-36B3-E6B126F8B76A}"/>
              </a:ext>
            </a:extLst>
          </p:cNvPr>
          <p:cNvSpPr txBox="1"/>
          <p:nvPr/>
        </p:nvSpPr>
        <p:spPr>
          <a:xfrm>
            <a:off x="3690982" y="5784880"/>
            <a:ext cx="5381898" cy="830997"/>
          </a:xfrm>
          <a:prstGeom prst="rect">
            <a:avLst/>
          </a:prstGeom>
          <a:noFill/>
        </p:spPr>
        <p:txBody>
          <a:bodyPr wrap="square">
            <a:spAutoFit/>
          </a:bodyPr>
          <a:lstStyle/>
          <a:p>
            <a:r>
              <a:rPr lang="en-US" sz="4800" b="1" dirty="0">
                <a:solidFill>
                  <a:srgbClr val="FF0000"/>
                </a:solidFill>
                <a:latin typeface="Times New Roman" panose="02020603050405020304" pitchFamily="18" charset="0"/>
                <a:cs typeface="Times New Roman" panose="02020603050405020304" pitchFamily="18" charset="0"/>
              </a:rPr>
              <a:t>T H A N K   Y O U  </a:t>
            </a:r>
          </a:p>
        </p:txBody>
      </p:sp>
    </p:spTree>
    <p:extLst>
      <p:ext uri="{BB962C8B-B14F-4D97-AF65-F5344CB8AC3E}">
        <p14:creationId xmlns:p14="http://schemas.microsoft.com/office/powerpoint/2010/main" val="32477988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2.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Ion</Template>
  <TotalTime>383</TotalTime>
  <Words>451</Words>
  <Application>Microsoft Office PowerPoint</Application>
  <PresentationFormat>Widescreen</PresentationFormat>
  <Paragraphs>29</Paragraphs>
  <Slides>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Century Gothic</vt:lpstr>
      <vt:lpstr>Times New Roman</vt:lpstr>
      <vt:lpstr>Wingdings 3</vt:lpstr>
      <vt:lpstr>Ion</vt:lpstr>
      <vt:lpstr>Campylobacter</vt:lpstr>
      <vt:lpstr>Globally, Campylobacter spp. is a common zoonotic pathogen of significant veterinary and public health concern. It is the causative agent of campylobacteriosis, a gastrointestinal disease that has been increasing in incidence over the last decade. Campylobacter spp. are ubiquitous; they are found in humans and many animal species, although some clonal complexes are more commonly associated with certain hosts. C. jejuni and C. coli can infect cattle, sheep, chickens, turkeys, dogs, cats, mink, ferrets, pigs, non-human primates and other species.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 Scratch Fever</dc:title>
  <dc:creator>MA19557</dc:creator>
  <cp:lastModifiedBy>MA19557</cp:lastModifiedBy>
  <cp:revision>7</cp:revision>
  <dcterms:created xsi:type="dcterms:W3CDTF">2023-09-16T19:39:28Z</dcterms:created>
  <dcterms:modified xsi:type="dcterms:W3CDTF">2024-03-18T21:03:02Z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